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8" r:id="rId2"/>
    <p:sldId id="257" r:id="rId3"/>
    <p:sldId id="258" r:id="rId4"/>
    <p:sldId id="281" r:id="rId5"/>
    <p:sldId id="256" r:id="rId6"/>
    <p:sldId id="261" r:id="rId7"/>
    <p:sldId id="260" r:id="rId8"/>
    <p:sldId id="259" r:id="rId9"/>
    <p:sldId id="262" r:id="rId10"/>
    <p:sldId id="263" r:id="rId11"/>
    <p:sldId id="265" r:id="rId12"/>
    <p:sldId id="267" r:id="rId13"/>
    <p:sldId id="266" r:id="rId14"/>
    <p:sldId id="272" r:id="rId15"/>
    <p:sldId id="271" r:id="rId16"/>
    <p:sldId id="270" r:id="rId17"/>
    <p:sldId id="269" r:id="rId18"/>
    <p:sldId id="264" r:id="rId19"/>
    <p:sldId id="274" r:id="rId20"/>
    <p:sldId id="275" r:id="rId21"/>
    <p:sldId id="273" r:id="rId22"/>
    <p:sldId id="279" r:id="rId23"/>
    <p:sldId id="276" r:id="rId24"/>
    <p:sldId id="277" r:id="rId25"/>
    <p:sldId id="280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6221A-CBB4-4F47-A0E7-BE256B5BDECA}" type="datetimeFigureOut">
              <a:rPr lang="ru-RU" smtClean="0"/>
              <a:t>24.01.2012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8CFD6-36CC-40EE-88CB-96E664A1E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CFD6-36CC-40EE-88CB-96E664A1ED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9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1/24/2012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1/24/2012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1/24/2012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1/24/2012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3000">
              <a:schemeClr val="accent3">
                <a:lumMod val="18000"/>
                <a:lumOff val="82000"/>
              </a:schemeClr>
            </a:gs>
            <a:gs pos="0">
              <a:srgbClr val="F1F2E8"/>
            </a:gs>
            <a:gs pos="1000">
              <a:srgbClr val="EEF2EA"/>
            </a:gs>
            <a:gs pos="1000">
              <a:srgbClr val="EAF1ED"/>
            </a:gs>
            <a:gs pos="0">
              <a:srgbClr val="E6F0F0"/>
            </a:gs>
            <a:gs pos="7000">
              <a:schemeClr val="accent3">
                <a:lumMod val="56000"/>
                <a:lumOff val="44000"/>
              </a:schemeClr>
            </a:gs>
            <a:gs pos="39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1/24/2012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hyperlink" Target="http://www.tachographplus.ru/" TargetMode="External"/><Relationship Id="rId4" Type="http://schemas.openxmlformats.org/officeDocument/2006/relationships/image" Target="../media/image14.jpeg"/><Relationship Id="rId9" Type="http://schemas.openxmlformats.org/officeDocument/2006/relationships/hyperlink" Target="mailto:kozyakov@tachographplus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achographplus.ru/" TargetMode="External"/><Relationship Id="rId5" Type="http://schemas.openxmlformats.org/officeDocument/2006/relationships/hyperlink" Target="mailto:kozyakov@tachographplus.ru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chographplus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chographplus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chographplus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chographplus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chographplus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achographplus.ru/" TargetMode="External"/><Relationship Id="rId4" Type="http://schemas.openxmlformats.org/officeDocument/2006/relationships/hyperlink" Target="mailto:kozyakov@tachographplus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achographplus.ru/" TargetMode="External"/><Relationship Id="rId4" Type="http://schemas.openxmlformats.org/officeDocument/2006/relationships/hyperlink" Target="mailto:kozyakov@tachographplus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achographplus.ru/" TargetMode="External"/><Relationship Id="rId4" Type="http://schemas.openxmlformats.org/officeDocument/2006/relationships/hyperlink" Target="mailto:kozyakov@tachographplus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achographplus.ru/" TargetMode="External"/><Relationship Id="rId5" Type="http://schemas.openxmlformats.org/officeDocument/2006/relationships/hyperlink" Target="mailto:kozyakov@tachographplus.ru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achographplus.ru/" TargetMode="External"/><Relationship Id="rId4" Type="http://schemas.openxmlformats.org/officeDocument/2006/relationships/hyperlink" Target="mailto:kozyakov@tachographplus.r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chographplus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achographplus.ru/" TargetMode="External"/><Relationship Id="rId5" Type="http://schemas.openxmlformats.org/officeDocument/2006/relationships/hyperlink" Target="mailto:kozyakov@tachographplus.ru" TargetMode="Externa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chographplus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chographplus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hyperlink" Target="http://www.tachographplus.ru/" TargetMode="External"/><Relationship Id="rId4" Type="http://schemas.openxmlformats.org/officeDocument/2006/relationships/hyperlink" Target="mailto:tachographpluz@yandex.r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achographplus.ru/" TargetMode="External"/><Relationship Id="rId4" Type="http://schemas.openxmlformats.org/officeDocument/2006/relationships/hyperlink" Target="mailto:kozyakov@tachographplus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://www.tachographplus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ozyakov@tachographplus.ru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achographplus.ru/" TargetMode="External"/><Relationship Id="rId5" Type="http://schemas.openxmlformats.org/officeDocument/2006/relationships/hyperlink" Target="mailto:kozyakov@tachographplus.ru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achographplus.ru/" TargetMode="External"/><Relationship Id="rId4" Type="http://schemas.openxmlformats.org/officeDocument/2006/relationships/hyperlink" Target="mailto:kozyakov@tachographplus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chographplus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chographplus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chographplus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ozyakov@tachographplus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chographplus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документы\андрей\учред\доклад 091111\конец све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90613"/>
            <a:ext cx="12192000" cy="90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579036"/>
            <a:ext cx="9414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Arial" pitchFamily="34" charset="0"/>
                <a:cs typeface="Arial" pitchFamily="34" charset="0"/>
              </a:rPr>
              <a:t>23 января 2012 года.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9723" y="2156748"/>
            <a:ext cx="3826768" cy="7486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Аналоговые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3013" y="2132856"/>
            <a:ext cx="349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Цифровые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анало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144" y="4725803"/>
            <a:ext cx="2357454" cy="1768091"/>
          </a:xfrm>
          <a:prstGeom prst="rect">
            <a:avLst/>
          </a:prstGeom>
        </p:spPr>
      </p:pic>
      <p:pic>
        <p:nvPicPr>
          <p:cNvPr id="13" name="Рисунок 12" descr="623866_w640_h640_tahogra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70" y="2939853"/>
            <a:ext cx="2428892" cy="1821669"/>
          </a:xfrm>
          <a:prstGeom prst="rect">
            <a:avLst/>
          </a:prstGeom>
        </p:spPr>
      </p:pic>
      <p:pic>
        <p:nvPicPr>
          <p:cNvPr id="14" name="Рисунок 13" descr="actt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037" y="5297307"/>
            <a:ext cx="2071702" cy="895397"/>
          </a:xfrm>
          <a:prstGeom prst="rect">
            <a:avLst/>
          </a:prstGeom>
        </p:spPr>
      </p:pic>
      <p:pic>
        <p:nvPicPr>
          <p:cNvPr id="15" name="Рисунок 14" descr="left_menu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176" y="2939853"/>
            <a:ext cx="2143140" cy="803678"/>
          </a:xfrm>
          <a:prstGeom prst="rect">
            <a:avLst/>
          </a:prstGeom>
        </p:spPr>
      </p:pic>
      <p:pic>
        <p:nvPicPr>
          <p:cNvPr id="16" name="Рисунок 15" descr="sime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70722" y="2939853"/>
            <a:ext cx="2357454" cy="1700734"/>
          </a:xfrm>
          <a:prstGeom prst="rect">
            <a:avLst/>
          </a:prstGeom>
        </p:spPr>
      </p:pic>
      <p:pic>
        <p:nvPicPr>
          <p:cNvPr id="17" name="Рисунок 16" descr="stoneridg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2457" y="4683839"/>
            <a:ext cx="2071702" cy="19158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85036" y="4654365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Simens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8176" y="3725671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Efas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3895" y="60530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Stoneridge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6474" y="6226001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Actia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118658">
            <a:off x="51640" y="3660401"/>
            <a:ext cx="4584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Только на ТС, на которых они установлены ранее.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98798" y="1265691"/>
            <a:ext cx="8229600" cy="873208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Виды тахографов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9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  <p:bldP spid="20" grpId="0"/>
      <p:bldP spid="21" grpId="0"/>
      <p:bldP spid="2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1340768"/>
            <a:ext cx="8229600" cy="939784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Новые разработки.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оте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1" y="2684190"/>
            <a:ext cx="4167190" cy="2463851"/>
          </a:xfrm>
          <a:prstGeom prst="rect">
            <a:avLst/>
          </a:prstGeom>
        </p:spPr>
      </p:pic>
      <p:pic>
        <p:nvPicPr>
          <p:cNvPr id="12" name="Рисунок 11" descr="белорус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115" y="2541314"/>
            <a:ext cx="2903978" cy="36631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6769" y="539883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Россия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7429" y="611321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Белоруссия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96317">
            <a:off x="1218412" y="4002746"/>
            <a:ext cx="7089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Нет одобрения ЕСТР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5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74886" y="1268760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Действия и обязанности, водителя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13230" y="2578337"/>
            <a:ext cx="8617594" cy="100811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Char char="-"/>
            </a:pPr>
            <a:r>
              <a:rPr lang="ru-RU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Знать и соблюдать правила режимов труда и отдыха</a:t>
            </a:r>
            <a:r>
              <a:rPr lang="ru-RU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более 4,5 часов движения подряд, не более 9 часов движения в сутки, не более 6 дней работы подряд, не менее 9 часов отдыха в сутки (при движении автомобиля под управлением второго водителя первому ставиться режим пассивной работы). Скорость не более 90 км/ч.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47980" y="3602114"/>
            <a:ext cx="8229600" cy="115212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Char char="-"/>
            </a:pPr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Отмечать </a:t>
            </a:r>
            <a:r>
              <a:rPr lang="ru-RU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 отдыха на тахографе</a:t>
            </a: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начале движения режим меняется автоматически, при остановке </a:t>
            </a:r>
            <a:r>
              <a:rPr lang="ru-RU" sz="1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тахографу</a:t>
            </a:r>
            <a:r>
              <a:rPr lang="ru-RU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необходимо устанавливать тип остановки: пассивная работа (заполнение документов, прохождение таможни, отдых при движении автомобиля под управлением сменного водителя, погрузка-разгрузка…), отдых (сон, полный отдых, устанавливается только при неподвижном автомобиле).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32375" y="4987625"/>
            <a:ext cx="8229600" cy="8714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Контролировать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исправность тахографа и правильность отображения информации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51520" y="5861248"/>
            <a:ext cx="8229600" cy="8714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В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случае обнаружения неисправности тахографа вести учет режимов вручную.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3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3902" y="5733256"/>
            <a:ext cx="80855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Следить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периодичностью обслуживания и калибровки тахографа.</a:t>
            </a:r>
          </a:p>
          <a:p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85309" y="2593085"/>
            <a:ext cx="8229600" cy="8714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В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течении 14 дней, после обнаружения неисправности отремонтировать и откалибровать  тахограф.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74886" y="1268760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Действия и обязанности, водителя </a:t>
            </a:r>
            <a:r>
              <a:rPr lang="ru-RU" sz="2700" dirty="0" smtClean="0">
                <a:solidFill>
                  <a:srgbClr val="FF0000"/>
                </a:solidFill>
              </a:rPr>
              <a:t>(продолжение)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04909" y="3645024"/>
            <a:ext cx="8229600" cy="101548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Не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препятствовать уполномоченным лицам снимать информацию с тахографа и карты водителя </a:t>
            </a:r>
            <a:r>
              <a: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(при этом водитель имеет права не передавать инспектору свою карту, а предоставить информацию в виде распечаток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53902" y="4829468"/>
            <a:ext cx="8229600" cy="79946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Следить за периодичностью снятия информации с тахографа сотрудниками компании.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3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8266" y="1412776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Действия, ОБЯЗАННОСТИ АТП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95536" y="2708920"/>
            <a:ext cx="8229600" cy="187220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-Установить тахографы на все ТС категорий М2, М3,</a:t>
            </a:r>
            <a:r>
              <a:rPr lang="en-US" dirty="0" smtClean="0">
                <a:solidFill>
                  <a:schemeClr val="bg1"/>
                </a:solidFill>
              </a:rPr>
              <a:t>N2 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en-US" dirty="0" smtClean="0">
                <a:solidFill>
                  <a:schemeClr val="bg1"/>
                </a:solidFill>
              </a:rPr>
              <a:t> N3</a:t>
            </a:r>
            <a:r>
              <a:rPr lang="ru-RU" dirty="0" smtClean="0">
                <a:solidFill>
                  <a:schemeClr val="bg1"/>
                </a:solidFill>
              </a:rPr>
              <a:t>, осуществляющие коммерческие перевозки  пассажиров и грузов, за исключением маршрутных ТС, с длинной маршрута менее 50 км. </a:t>
            </a:r>
            <a:r>
              <a:rPr lang="ru-RU" sz="2300" dirty="0" smtClean="0">
                <a:solidFill>
                  <a:schemeClr val="bg1"/>
                </a:solidFill>
              </a:rPr>
              <a:t>На ТС, на которых не было ранее установлено оборудование контроля режима труда и отдыха, необходимо устанавливать цифровые тахографы.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37995" y="4581128"/>
            <a:ext cx="8229600" cy="10541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- Контролировать исправность, своевременное обслуживание и калибровку тахографов.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95536" y="5634196"/>
            <a:ext cx="8229600" cy="121244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- Не реже, чем раз в 29 календарных дней считывать и сохранять всю информацию с тахографов и карт водителя всех транспортных средств предприятия.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3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8266" y="1412776"/>
            <a:ext cx="8229600" cy="1296144"/>
          </a:xfrm>
          <a:prstGeom prst="rect">
            <a:avLst/>
          </a:prstGeom>
        </p:spPr>
        <p:txBody>
          <a:bodyPr vert="horz" lIns="45720" tIns="0" rIns="45720" bIns="0" anchor="b">
            <a:normAutofit fontScale="67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Действия, ОБЯЗАННОСТИ сотрудников ГИБДД, транспортной полиции.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95536" y="2708920"/>
            <a:ext cx="8229600" cy="93610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Проверка наличия и правильности установки тахографов.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72462" y="3501008"/>
            <a:ext cx="822960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Проверка исправности и сохранности пломб на тахографе.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30284" y="4480540"/>
            <a:ext cx="8229600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Проверка соблюдения режима труда и отдыха водителей.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43024" y="5476056"/>
            <a:ext cx="8229600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Проверка скоростного режима по </a:t>
            </a:r>
            <a:r>
              <a:rPr lang="ru-RU" dirty="0" err="1" smtClean="0">
                <a:solidFill>
                  <a:schemeClr val="bg1"/>
                </a:solidFill>
              </a:rPr>
              <a:t>тахографу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72462" y="6033564"/>
            <a:ext cx="8229600" cy="52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Проверка на мошенничество с </a:t>
            </a:r>
            <a:r>
              <a:rPr lang="ru-RU" dirty="0" err="1" smtClean="0">
                <a:solidFill>
                  <a:schemeClr val="bg1"/>
                </a:solidFill>
              </a:rPr>
              <a:t>тахографами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3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8266" y="1412776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Услуги установщиков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95536" y="2708920"/>
            <a:ext cx="3714867" cy="50405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Установка тахографов.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384134" y="2724944"/>
            <a:ext cx="4114800" cy="48803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Активация тахографов.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92271" y="3274419"/>
            <a:ext cx="3938786" cy="45504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Калибровка тахографов.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648552" y="3212976"/>
            <a:ext cx="3312016" cy="5321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Ремонт тахографов.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99110" y="3822635"/>
            <a:ext cx="8229600" cy="5424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Продажа оборудования для предприятия.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83576" y="4365104"/>
            <a:ext cx="822960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Обучение сотрудников предприятия правильной обработке данных, сохраненных с тахографов.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395536" y="5445224"/>
            <a:ext cx="8229600" cy="1383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Обучение водителей правильному </a:t>
            </a:r>
            <a:r>
              <a:rPr lang="ru-RU" dirty="0">
                <a:solidFill>
                  <a:schemeClr val="bg1"/>
                </a:solidFill>
              </a:rPr>
              <a:t>использованию тахографов, предостережения мошенничества </a:t>
            </a:r>
            <a:r>
              <a:rPr lang="ru-RU" sz="2000" dirty="0">
                <a:solidFill>
                  <a:schemeClr val="bg1"/>
                </a:solidFill>
              </a:rPr>
              <a:t>(95% легко обнаружить и вызывают серьезные неисправности </a:t>
            </a:r>
            <a:r>
              <a:rPr lang="ru-RU" sz="2000" dirty="0" smtClean="0">
                <a:solidFill>
                  <a:schemeClr val="bg1"/>
                </a:solidFill>
              </a:rPr>
              <a:t>автомобиля).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3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8266" y="1412776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850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Виды карт, применяемых в цифровых </a:t>
            </a:r>
            <a:r>
              <a:rPr lang="ru-RU" dirty="0" err="1" smtClean="0">
                <a:solidFill>
                  <a:srgbClr val="FF0000"/>
                </a:solidFill>
              </a:rPr>
              <a:t>тахографах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2" y="2924944"/>
            <a:ext cx="3609492" cy="2272046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94434" y="5805264"/>
            <a:ext cx="8229600" cy="879642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Карта водителя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2708920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Карта водителя необходима для </a:t>
            </a:r>
            <a:r>
              <a:rPr lang="ru-RU" sz="2000" b="1" dirty="0" smtClean="0">
                <a:solidFill>
                  <a:schemeClr val="bg1"/>
                </a:solidFill>
              </a:rPr>
              <a:t>управления транспортным средством. На нее записывается информация о режиме труда и отдыха конкретного водителя.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429466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Фамилия, имя, отчество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endCxn id="15" idx="1"/>
          </p:cNvCxnSpPr>
          <p:nvPr/>
        </p:nvCxnSpPr>
        <p:spPr>
          <a:xfrm>
            <a:off x="2274199" y="3524528"/>
            <a:ext cx="1649729" cy="95479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0708" y="465104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Дата рождения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endCxn id="18" idx="1"/>
          </p:cNvCxnSpPr>
          <p:nvPr/>
        </p:nvCxnSpPr>
        <p:spPr>
          <a:xfrm>
            <a:off x="1913978" y="3746863"/>
            <a:ext cx="2036730" cy="10888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90963" y="494962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Срок действия карты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1" name="Прямая соединительная линия 20"/>
          <p:cNvCxnSpPr>
            <a:endCxn id="20" idx="1"/>
          </p:cNvCxnSpPr>
          <p:nvPr/>
        </p:nvCxnSpPr>
        <p:spPr>
          <a:xfrm>
            <a:off x="2000358" y="3962906"/>
            <a:ext cx="1890605" cy="11713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35058" y="5439975"/>
            <a:ext cx="118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Образец подписи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endCxn id="22" idx="0"/>
          </p:cNvCxnSpPr>
          <p:nvPr/>
        </p:nvCxnSpPr>
        <p:spPr>
          <a:xfrm>
            <a:off x="2348682" y="4649056"/>
            <a:ext cx="78919" cy="79091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3811" y="5578503"/>
            <a:ext cx="150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Фотография водителя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endCxn id="24" idx="0"/>
          </p:cNvCxnSpPr>
          <p:nvPr/>
        </p:nvCxnSpPr>
        <p:spPr>
          <a:xfrm>
            <a:off x="755576" y="4479327"/>
            <a:ext cx="181588" cy="109917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04874" y="5212324"/>
            <a:ext cx="501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Номер водительского удостоверения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7" name="Прямая соединительная линия 36"/>
          <p:cNvCxnSpPr>
            <a:endCxn id="36" idx="1"/>
          </p:cNvCxnSpPr>
          <p:nvPr/>
        </p:nvCxnSpPr>
        <p:spPr>
          <a:xfrm>
            <a:off x="2388141" y="4340136"/>
            <a:ext cx="1516733" cy="105685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04874" y="5581656"/>
            <a:ext cx="501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Номер карты водителя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9" name="Прямая соединительная линия 48"/>
          <p:cNvCxnSpPr>
            <a:endCxn id="48" idx="1"/>
          </p:cNvCxnSpPr>
          <p:nvPr/>
        </p:nvCxnSpPr>
        <p:spPr>
          <a:xfrm>
            <a:off x="2388141" y="4479327"/>
            <a:ext cx="1516733" cy="128699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4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2" grpId="0"/>
      <p:bldP spid="24" grpId="0"/>
      <p:bldP spid="36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4" y="2538053"/>
            <a:ext cx="4267200" cy="268605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48266" y="1412776"/>
            <a:ext cx="8229600" cy="720080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</a:rPr>
              <a:t>Виды карт, применяемых в цифровых </a:t>
            </a:r>
            <a:r>
              <a:rPr lang="ru-RU" sz="2800" dirty="0" err="1" smtClean="0">
                <a:solidFill>
                  <a:srgbClr val="FF0000"/>
                </a:solidFill>
              </a:rPr>
              <a:t>тахографах</a:t>
            </a:r>
            <a:r>
              <a:rPr lang="ru-RU" sz="2800" dirty="0" smtClean="0">
                <a:solidFill>
                  <a:srgbClr val="FF0000"/>
                </a:solidFill>
              </a:rPr>
              <a:t> (продолжение).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94434" y="5805264"/>
            <a:ext cx="8229600" cy="879642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Карта Компании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2348880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Карта предприятия необходима для блокировки считывания информации с тахографа, лицами, не имеющими полномочий.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Считыванию данных учета режимов труда и отдыха.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endCxn id="16" idx="1"/>
          </p:cNvCxnSpPr>
          <p:nvPr/>
        </p:nvCxnSpPr>
        <p:spPr>
          <a:xfrm>
            <a:off x="3314031" y="3226043"/>
            <a:ext cx="1282941" cy="20858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96972" y="5127274"/>
            <a:ext cx="337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Название фирмы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endCxn id="20" idx="1"/>
          </p:cNvCxnSpPr>
          <p:nvPr/>
        </p:nvCxnSpPr>
        <p:spPr>
          <a:xfrm>
            <a:off x="2555776" y="3356992"/>
            <a:ext cx="1481312" cy="23573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37088" y="5421946"/>
            <a:ext cx="4132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Кому в компании выдана карта (</a:t>
            </a:r>
            <a:r>
              <a:rPr lang="ru-RU" sz="1400" dirty="0" smtClean="0">
                <a:solidFill>
                  <a:schemeClr val="bg1"/>
                </a:solidFill>
              </a:rPr>
              <a:t>Директор, инженер по безопасности, диспетчер)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endCxn id="26" idx="0"/>
          </p:cNvCxnSpPr>
          <p:nvPr/>
        </p:nvCxnSpPr>
        <p:spPr>
          <a:xfrm>
            <a:off x="2295564" y="3881078"/>
            <a:ext cx="843993" cy="14793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95564" y="5360390"/>
            <a:ext cx="168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Срок действия карты.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endCxn id="29" idx="0"/>
          </p:cNvCxnSpPr>
          <p:nvPr/>
        </p:nvCxnSpPr>
        <p:spPr>
          <a:xfrm flipH="1">
            <a:off x="1461688" y="4227478"/>
            <a:ext cx="302000" cy="1252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7812" y="5480104"/>
            <a:ext cx="166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Номер карты.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4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6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9" y="2184500"/>
            <a:ext cx="4267200" cy="268605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48266" y="1412776"/>
            <a:ext cx="8229600" cy="720080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</a:rPr>
              <a:t>Виды карт, применяемых в цифровых </a:t>
            </a:r>
            <a:r>
              <a:rPr lang="ru-RU" sz="2800" dirty="0" err="1" smtClean="0">
                <a:solidFill>
                  <a:srgbClr val="FF0000"/>
                </a:solidFill>
              </a:rPr>
              <a:t>тахографах</a:t>
            </a:r>
            <a:r>
              <a:rPr lang="ru-RU" sz="2800" dirty="0" smtClean="0">
                <a:solidFill>
                  <a:srgbClr val="FF0000"/>
                </a:solidFill>
              </a:rPr>
              <a:t> (продолжение).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94434" y="5805264"/>
            <a:ext cx="8229600" cy="879642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Карта Мастерской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2478" y="2184500"/>
            <a:ext cx="4232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Карта мастерской </a:t>
            </a:r>
            <a:r>
              <a:rPr lang="ru-RU" dirty="0" smtClean="0">
                <a:solidFill>
                  <a:schemeClr val="bg1"/>
                </a:solidFill>
              </a:rPr>
              <a:t>необходима </a:t>
            </a: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ru-RU" dirty="0" smtClean="0">
                <a:solidFill>
                  <a:schemeClr val="bg1"/>
                </a:solidFill>
              </a:rPr>
              <a:t>установки, калибровки, ремонта или чтению данных  </a:t>
            </a:r>
            <a:r>
              <a:rPr lang="ru-RU" dirty="0">
                <a:solidFill>
                  <a:schemeClr val="bg1"/>
                </a:solidFill>
              </a:rPr>
              <a:t>цифрового </a:t>
            </a:r>
            <a:r>
              <a:rPr lang="ru-RU" dirty="0" err="1" smtClean="0">
                <a:solidFill>
                  <a:schemeClr val="bg1"/>
                </a:solidFill>
              </a:rPr>
              <a:t>тахогрофа</a:t>
            </a:r>
            <a:r>
              <a:rPr lang="ru-RU" dirty="0" smtClean="0">
                <a:solidFill>
                  <a:schemeClr val="bg1"/>
                </a:solidFill>
              </a:rPr>
              <a:t>. Информация о произведенных действиях записывается как в память тахографа, так и в память карты мастерской.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endCxn id="16" idx="1"/>
          </p:cNvCxnSpPr>
          <p:nvPr/>
        </p:nvCxnSpPr>
        <p:spPr>
          <a:xfrm>
            <a:off x="3314031" y="2852936"/>
            <a:ext cx="1444496" cy="12159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58527" y="3884175"/>
            <a:ext cx="3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Название мастерской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endCxn id="19" idx="1"/>
          </p:cNvCxnSpPr>
          <p:nvPr/>
        </p:nvCxnSpPr>
        <p:spPr>
          <a:xfrm>
            <a:off x="2414319" y="3061663"/>
            <a:ext cx="2318159" cy="13765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32478" y="4253507"/>
            <a:ext cx="3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Фамилия, Имя мастера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endCxn id="21" idx="1"/>
          </p:cNvCxnSpPr>
          <p:nvPr/>
        </p:nvCxnSpPr>
        <p:spPr>
          <a:xfrm>
            <a:off x="3034599" y="3527525"/>
            <a:ext cx="1697879" cy="12799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32478" y="4622839"/>
            <a:ext cx="3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Срок действия карты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/>
          <p:cNvCxnSpPr>
            <a:endCxn id="23" idx="0"/>
          </p:cNvCxnSpPr>
          <p:nvPr/>
        </p:nvCxnSpPr>
        <p:spPr>
          <a:xfrm>
            <a:off x="1008605" y="4191255"/>
            <a:ext cx="0" cy="10312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632" y="5222494"/>
            <a:ext cx="157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 мастера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3261" y="5222494"/>
            <a:ext cx="192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Образец подписи мастера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endCxn id="27" idx="0"/>
          </p:cNvCxnSpPr>
          <p:nvPr/>
        </p:nvCxnSpPr>
        <p:spPr>
          <a:xfrm>
            <a:off x="2771800" y="4253507"/>
            <a:ext cx="262799" cy="9689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31" idx="1"/>
          </p:cNvCxnSpPr>
          <p:nvPr/>
        </p:nvCxnSpPr>
        <p:spPr>
          <a:xfrm>
            <a:off x="2903199" y="3884175"/>
            <a:ext cx="1829279" cy="13160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32478" y="5015547"/>
            <a:ext cx="3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Номер карты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4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3" grpId="0"/>
      <p:bldP spid="27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2" y="31981"/>
            <a:ext cx="4839723" cy="685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244857"/>
            <a:ext cx="8229600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 8.1 Постановления Правительства РФ </a:t>
            </a:r>
            <a:br>
              <a:rPr lang="ru-RU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10 сентября 2009 г. № 720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6" y="3212977"/>
            <a:ext cx="5485116" cy="36450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0152" y="2456795"/>
            <a:ext cx="3096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23.01.2012 все транспортные средства категорий М2, М3,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N2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N3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осуществляющие коммерческие перевозки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пассажиров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грузов, подлежат оснащению техническими средствами контроля за соблюдением водителями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режимов движения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труда и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отдыха (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тахографами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hlinkClick r:id="rId5"/>
              </a:rPr>
              <a:t>kozyakov@tachographplus.ru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7" y="2378925"/>
            <a:ext cx="4267200" cy="268605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48266" y="1412776"/>
            <a:ext cx="8229600" cy="720080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</a:rPr>
              <a:t>Виды карт, применяемых в цифровых </a:t>
            </a:r>
            <a:r>
              <a:rPr lang="ru-RU" sz="2800" dirty="0" err="1" smtClean="0">
                <a:solidFill>
                  <a:srgbClr val="FF0000"/>
                </a:solidFill>
              </a:rPr>
              <a:t>тахографах</a:t>
            </a:r>
            <a:r>
              <a:rPr lang="ru-RU" sz="2800" dirty="0" smtClean="0">
                <a:solidFill>
                  <a:srgbClr val="FF0000"/>
                </a:solidFill>
              </a:rPr>
              <a:t> (продолжение).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94434" y="5805264"/>
            <a:ext cx="8229600" cy="879642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Карта Контролера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4772" y="2276872"/>
            <a:ext cx="4067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Карта контролёра предназначена для ч</a:t>
            </a:r>
            <a:r>
              <a:rPr lang="ru-RU" dirty="0" smtClean="0">
                <a:solidFill>
                  <a:schemeClr val="bg1"/>
                </a:solidFill>
              </a:rPr>
              <a:t>тения записей за последние 29, о режимах труда и отдыха всех водителей, управлявшими данным транспортным средством, Технической информации, о правильном режиме эксплуатации тахографа.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endCxn id="16" idx="1"/>
          </p:cNvCxnSpPr>
          <p:nvPr/>
        </p:nvCxnSpPr>
        <p:spPr>
          <a:xfrm>
            <a:off x="3559090" y="3068960"/>
            <a:ext cx="1444496" cy="15750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3586" y="4320873"/>
            <a:ext cx="401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Наименование органа, в котором служит инспектор.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endCxn id="18" idx="1"/>
          </p:cNvCxnSpPr>
          <p:nvPr/>
        </p:nvCxnSpPr>
        <p:spPr>
          <a:xfrm>
            <a:off x="3203848" y="3292534"/>
            <a:ext cx="1727542" cy="18007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31390" y="4908632"/>
            <a:ext cx="3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Фамилия, Имя инспектора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endCxn id="20" idx="1"/>
          </p:cNvCxnSpPr>
          <p:nvPr/>
        </p:nvCxnSpPr>
        <p:spPr>
          <a:xfrm>
            <a:off x="3314031" y="3654177"/>
            <a:ext cx="1691269" cy="18084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05300" y="5277964"/>
            <a:ext cx="3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Срок действия карты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endCxn id="25" idx="1"/>
          </p:cNvCxnSpPr>
          <p:nvPr/>
        </p:nvCxnSpPr>
        <p:spPr>
          <a:xfrm>
            <a:off x="2987824" y="3996811"/>
            <a:ext cx="1973083" cy="18084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60907" y="5620598"/>
            <a:ext cx="3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Номер карты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3261" y="5222494"/>
            <a:ext cx="192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Образец подписи инспектора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endCxn id="27" idx="0"/>
          </p:cNvCxnSpPr>
          <p:nvPr/>
        </p:nvCxnSpPr>
        <p:spPr>
          <a:xfrm>
            <a:off x="2771800" y="4253507"/>
            <a:ext cx="262799" cy="9689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8266" y="5222494"/>
            <a:ext cx="151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Фотография инспектора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>
            <a:endCxn id="29" idx="0"/>
          </p:cNvCxnSpPr>
          <p:nvPr/>
        </p:nvCxnSpPr>
        <p:spPr>
          <a:xfrm>
            <a:off x="1005977" y="4253507"/>
            <a:ext cx="0" cy="9689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4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5" grpId="0"/>
      <p:bldP spid="27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48266" y="1394958"/>
            <a:ext cx="8229600" cy="1025930"/>
          </a:xfrm>
          <a:prstGeom prst="rect">
            <a:avLst/>
          </a:prstGeom>
        </p:spPr>
        <p:txBody>
          <a:bodyPr vert="horz" lIns="45720" tIns="0" rIns="45720" bIns="0" anchor="b">
            <a:normAutofit fontScale="8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Действия, разрешенные при использовании карт.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6357494"/>
            <a:ext cx="5871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* - информация только за 29 дней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184199"/>
              </p:ext>
            </p:extLst>
          </p:nvPr>
        </p:nvGraphicFramePr>
        <p:xfrm>
          <a:off x="437995" y="2555775"/>
          <a:ext cx="8574619" cy="3657948"/>
        </p:xfrm>
        <a:graphic>
          <a:graphicData uri="http://schemas.openxmlformats.org/drawingml/2006/table">
            <a:tbl>
              <a:tblPr/>
              <a:tblGrid>
                <a:gridCol w="3615146"/>
                <a:gridCol w="1089994"/>
                <a:gridCol w="1271660"/>
                <a:gridCol w="871995"/>
                <a:gridCol w="1725824"/>
              </a:tblGrid>
              <a:tr h="261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Водитель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Предприятие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Сервис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Контролер 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Управление автомобилем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Чтение информации с карты водителя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Чтение информации о режимах работы тахографа (автомобиля)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Чтение технической информации с тахографа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Чтение информации о скорости движения и пробеге  автомобиля.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Проведение контрольных операций (проверка тех состояния)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Калибровка, переодическое обслуживание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Допуск к замене деталей тахографа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3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48266" y="1412776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62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Пломбы, применяемые для обеспечения сохранности  тахографов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6" y="2428875"/>
            <a:ext cx="2000250" cy="2000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6" y="4581128"/>
            <a:ext cx="1882027" cy="16561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61234" y="2780928"/>
            <a:ext cx="5815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Пластиковая пломба для опломбирования  тахографов, вводов контактов в тахограф, прочие внутренние пломбы.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784" y="4901388"/>
            <a:ext cx="587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Свинцовая пломба для опломбирования датчиков, кабеля, прочих внешних работ.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5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23528" y="5013176"/>
            <a:ext cx="8323478" cy="16561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ГИБДД России обучить сотрудников правилам снятия информации с тахографов, укомплектовать требуемым оборудованием.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46558" y="1334232"/>
            <a:ext cx="8229600" cy="115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Мероприятия, необходимые для ужесточения контроля за безопасностью.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46260" y="2636913"/>
            <a:ext cx="8430196" cy="122413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Министерству транспорта РФ установить порядок установки тахографов не единовременным, а при прохождении очередного ТО </a:t>
            </a:r>
            <a:r>
              <a:rPr lang="ru-RU" sz="1900" dirty="0" smtClean="0">
                <a:solidFill>
                  <a:schemeClr val="bg1"/>
                </a:solidFill>
              </a:rPr>
              <a:t>(со следующего года будет обязательным).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16810" y="4059296"/>
            <a:ext cx="8430196" cy="93610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Правительству РФ утвердить порядок оснащения ТС </a:t>
            </a:r>
            <a:r>
              <a:rPr lang="ru-RU" dirty="0" err="1" smtClean="0">
                <a:solidFill>
                  <a:schemeClr val="bg1"/>
                </a:solidFill>
              </a:rPr>
              <a:t>тахографами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sz="19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3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79512" y="4053295"/>
            <a:ext cx="8207007" cy="16561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Руководству АТП согласовать порядок оснащения ТС </a:t>
            </a:r>
            <a:r>
              <a:rPr lang="ru-RU" dirty="0" err="1" smtClean="0">
                <a:solidFill>
                  <a:schemeClr val="bg1"/>
                </a:solidFill>
              </a:rPr>
              <a:t>тахографами</a:t>
            </a:r>
            <a:r>
              <a:rPr lang="ru-RU" dirty="0" smtClean="0">
                <a:solidFill>
                  <a:schemeClr val="bg1"/>
                </a:solidFill>
              </a:rPr>
              <a:t>, предусмотреть финансирование как процесса оборудования, так и обслуживания.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15402" y="1484784"/>
            <a:ext cx="8229600" cy="1152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Мероприятия, необходимые для ужесточения контроля за безопасностью (продолжение).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49467" y="2492897"/>
            <a:ext cx="8229600" cy="1800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Предприятиям – изготовителям ТС подготовить переходники для установки датчиков тахографов и поставить их в свободную продажу </a:t>
            </a:r>
            <a:r>
              <a:rPr lang="ru-RU" sz="1800" dirty="0" smtClean="0">
                <a:solidFill>
                  <a:schemeClr val="bg1"/>
                </a:solidFill>
              </a:rPr>
              <a:t>(сертифицировать оригинальные датчики уже нет времени).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37995" y="5659115"/>
            <a:ext cx="8229600" cy="11988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>Установочным центрам подготовить ресурсы для оснащения большого количества ТС </a:t>
            </a:r>
            <a:r>
              <a:rPr lang="ru-RU" dirty="0" err="1" smtClean="0">
                <a:solidFill>
                  <a:schemeClr val="bg1"/>
                </a:solidFill>
              </a:rPr>
              <a:t>тахографами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3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995" y="1660158"/>
            <a:ext cx="4206013" cy="44012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 более подробной информацией обращайтесь 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МО, </a:t>
            </a:r>
            <a:r>
              <a:rPr lang="ru-RU" sz="2000" dirty="0">
                <a:solidFill>
                  <a:schemeClr val="bg1"/>
                </a:solidFill>
              </a:rPr>
              <a:t>141007, </a:t>
            </a:r>
            <a:r>
              <a:rPr lang="ru-RU" sz="2000" dirty="0" err="1">
                <a:solidFill>
                  <a:schemeClr val="bg1"/>
                </a:solidFill>
              </a:rPr>
              <a:t>г.Мытищи</a:t>
            </a:r>
            <a:r>
              <a:rPr lang="ru-RU" sz="20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(заезд с Ярославского шоссе, за магазином шины </a:t>
            </a:r>
            <a:r>
              <a:rPr lang="ru-RU" sz="2000" dirty="0" smtClean="0">
                <a:solidFill>
                  <a:schemeClr val="bg1"/>
                </a:solidFill>
              </a:rPr>
              <a:t>направо).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тел: +7 916 631-76-89 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E-</a:t>
            </a:r>
            <a:r>
              <a:rPr lang="ru-RU" sz="2000" dirty="0" err="1" smtClean="0">
                <a:solidFill>
                  <a:schemeClr val="bg1"/>
                </a:solidFill>
              </a:rPr>
              <a:t>mail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hlinkClick r:id="rId3"/>
              </a:rPr>
              <a:t>kozyakov@tachographplus.ru</a:t>
            </a:r>
            <a:r>
              <a:rPr lang="ru-RU" sz="2000" dirty="0">
                <a:solidFill>
                  <a:schemeClr val="bg1"/>
                </a:solidFill>
                <a:hlinkClick r:id="rId4"/>
              </a:rPr>
              <a:t/>
            </a:r>
            <a:br>
              <a:rPr lang="ru-RU" sz="2000" dirty="0">
                <a:solidFill>
                  <a:schemeClr val="bg1"/>
                </a:solidFill>
                <a:hlinkClick r:id="rId4"/>
              </a:rPr>
            </a:b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hlinkClick r:id="rId5"/>
              </a:rPr>
              <a:t>http://www.tachographplus.ru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60158"/>
            <a:ext cx="3965817" cy="45570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3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68" y="1844824"/>
            <a:ext cx="6667500" cy="4086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468" y="1660158"/>
            <a:ext cx="66675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Спасибо за внимание.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hlinkClick r:id="rId4"/>
              </a:rPr>
              <a:t>kozyakov@tachographplus.ru</a:t>
            </a:r>
            <a:endParaRPr lang="en-US" sz="1400">
              <a:solidFill>
                <a:schemeClr val="bg1"/>
              </a:solidFill>
            </a:endParaRPr>
          </a:p>
          <a:p>
            <a:pPr algn="ctr"/>
            <a:r>
              <a:rPr lang="ru-RU" sz="140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7"/>
            <a:ext cx="4568825" cy="4104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70" y="1412776"/>
            <a:ext cx="4743450" cy="3552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17" y="1412777"/>
            <a:ext cx="10027164" cy="72908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6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6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58" y="3543300"/>
            <a:ext cx="4419600" cy="33147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58" y="0"/>
            <a:ext cx="3314700" cy="52387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5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7" y="0"/>
            <a:ext cx="6502400" cy="4343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42" y="32004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7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94051" y="1916832"/>
            <a:ext cx="8640960" cy="259228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Сертификация транспортных средств, оборудованных </a:t>
            </a:r>
            <a:r>
              <a:rPr lang="ru-RU" sz="4400" b="1" dirty="0" err="1" smtClean="0">
                <a:solidFill>
                  <a:srgbClr val="FF0000"/>
                </a:solidFill>
              </a:rPr>
              <a:t>тахографами</a:t>
            </a:r>
            <a:r>
              <a:rPr lang="ru-RU" sz="4400" b="1" dirty="0" smtClean="0">
                <a:solidFill>
                  <a:srgbClr val="FF0000"/>
                </a:solidFill>
              </a:rPr>
              <a:t>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604" y="5949280"/>
            <a:ext cx="7272808" cy="5509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Козьяков А.В., к.т.н., Генеральный директор ООО «Тахограф +»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94116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17 ежегодный семинар </a:t>
            </a:r>
            <a:r>
              <a:rPr lang="ru-RU" sz="2000" dirty="0">
                <a:solidFill>
                  <a:schemeClr val="bg1"/>
                </a:solidFill>
              </a:rPr>
              <a:t>«Сертификация </a:t>
            </a:r>
            <a:r>
              <a:rPr lang="ru-RU" sz="2000" dirty="0" err="1">
                <a:solidFill>
                  <a:schemeClr val="bg1"/>
                </a:solidFill>
              </a:rPr>
              <a:t>спецавтотранспорта</a:t>
            </a:r>
            <a:r>
              <a:rPr lang="ru-RU" sz="2000" dirty="0">
                <a:solidFill>
                  <a:schemeClr val="bg1"/>
                </a:solidFill>
              </a:rPr>
              <a:t>, коммунальных, строительных, строительно-дорожных машин и оборудования»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4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373385" y="1339889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Действующие сегодня 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661" y="2482889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Clr>
                <a:srgbClr val="CC3300"/>
              </a:buClr>
            </a:pPr>
            <a:r>
              <a:rPr lang="ru-RU" sz="40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Постановление Правительства РФ от 3 августа 1996 г. № 922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«О повышении безопасности международных и междугородних перевозок пассажиров и грузов автомобильным транспортом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4287872"/>
            <a:ext cx="87849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Clr>
                <a:srgbClr val="CC3300"/>
              </a:buClr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40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использования тахографов на автомобильном транспорте в РФ,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утв. Приказом Минтранса России от 7 июля 1998 г. № 86,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зарег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в Минюсте РФ 25 ноября 1998г., регистрационный №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1651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3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320" y="2564904"/>
            <a:ext cx="8706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Clr>
                <a:srgbClr val="CC3300"/>
              </a:buClr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Технические 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к цифровым тахографам, используемым на территории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РФ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СМТ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АТ 005-03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612" y="4725144"/>
            <a:ext cx="8706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Приказ №106 от 2 июля 2009 г.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реализации Европейского соглашения, касающегося работы экипажей транспортных средств,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производящих международные автомобильные перевозки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73385" y="1339889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Действующие сегодня документы </a:t>
            </a:r>
            <a:r>
              <a:rPr lang="ru-RU" sz="3100" dirty="0" smtClean="0">
                <a:solidFill>
                  <a:srgbClr val="FF0000"/>
                </a:solidFill>
              </a:rPr>
              <a:t>(продолжение)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3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6643" y="2482889"/>
            <a:ext cx="870651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ПРИКАЗ N 180 от 20 октября 2009 г.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картах, используемых в цифровом контрольном устройстве для контроля за режимами труда и отдыха водителей при осуществлении международных автомобильных перевозок в соответствии с требованиями европейского соглашения, касающегося работы экипажей транспортных средств, производящих международные автомобильные перевозки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3385" y="1339889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Действующие сегодня документы </a:t>
            </a:r>
            <a:r>
              <a:rPr lang="ru-RU" sz="3100" dirty="0" smtClean="0">
                <a:solidFill>
                  <a:srgbClr val="FF0000"/>
                </a:solidFill>
              </a:rPr>
              <a:t>(продолжение)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95" y="4221088"/>
            <a:ext cx="87065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Постановления Правительства РФ  № 720 от 10 сентября 2009 г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r>
              <a:rPr lang="ru-RU" sz="1600" b="1" dirty="0">
                <a:solidFill>
                  <a:schemeClr val="bg1"/>
                </a:solidFill>
                <a:latin typeface="+mj-lt"/>
              </a:rPr>
              <a:t>Об утверждении технического регламента о безопасности колесных транспортных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средств</a:t>
            </a:r>
            <a:r>
              <a:rPr lang="ru-RU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695" y="5852304"/>
            <a:ext cx="870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7. Административный кодекс РФ.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3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78966" y="345157"/>
            <a:ext cx="2411315" cy="563563"/>
            <a:chOff x="2665" y="1097"/>
            <a:chExt cx="3797" cy="8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665" y="1207"/>
              <a:ext cx="2649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ТАХОГРАФ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027" y="1097"/>
              <a:ext cx="43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2" descr="C:\документы\андрей\учред\Логотип ра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5" y="311437"/>
            <a:ext cx="3672408" cy="95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3385" y="2627784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Европейское соглашение, касающееся работы экипажей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</a:rPr>
              <a:t>транспортных средств, производящих международные автомобильные перевозки (ЕСТР).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3385" y="1484784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Документ, действующий в </a:t>
            </a:r>
            <a:r>
              <a:rPr lang="ru-RU" dirty="0" err="1" smtClean="0">
                <a:solidFill>
                  <a:srgbClr val="FF0000"/>
                </a:solidFill>
              </a:rPr>
              <a:t>европпе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0117" y="190026"/>
            <a:ext cx="3866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hlinkClick r:id="rId3"/>
              </a:rPr>
              <a:t>kozyakov@tachographplus.ru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МО</a:t>
            </a:r>
            <a:r>
              <a:rPr lang="ru-RU" sz="1400" dirty="0">
                <a:solidFill>
                  <a:schemeClr val="bg1"/>
                </a:solidFill>
              </a:rPr>
              <a:t>, 141007, </a:t>
            </a:r>
            <a:r>
              <a:rPr lang="ru-RU" sz="1400" dirty="0" err="1">
                <a:solidFill>
                  <a:schemeClr val="bg1"/>
                </a:solidFill>
              </a:rPr>
              <a:t>г.Мытищи</a:t>
            </a:r>
            <a:r>
              <a:rPr lang="ru-RU" sz="1400" dirty="0">
                <a:solidFill>
                  <a:schemeClr val="bg1"/>
                </a:solidFill>
              </a:rPr>
              <a:t>, ул. Хлебозаводская, д4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+7-</a:t>
            </a:r>
            <a:r>
              <a:rPr lang="ru-RU" sz="1400" dirty="0">
                <a:solidFill>
                  <a:schemeClr val="bg1"/>
                </a:solidFill>
              </a:rPr>
              <a:t>916-631-76-89</a:t>
            </a:r>
          </a:p>
          <a:p>
            <a:pPr algn="ctr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www.tachographplus.ru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1560</Words>
  <Application>Microsoft Office PowerPoint</Application>
  <PresentationFormat>Экран (4:3)</PresentationFormat>
  <Paragraphs>272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      </vt:lpstr>
      <vt:lpstr>Презентация PowerPoint</vt:lpstr>
      <vt:lpstr>Презентация PowerPoint</vt:lpstr>
      <vt:lpstr>Презентация PowerPoint</vt:lpstr>
      <vt:lpstr>Сертификация транспортных средств, оборудованных тахографами.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user</cp:lastModifiedBy>
  <cp:revision>39</cp:revision>
  <dcterms:created xsi:type="dcterms:W3CDTF">2011-11-03T21:28:56Z</dcterms:created>
  <dcterms:modified xsi:type="dcterms:W3CDTF">2012-01-24T09:03:13Z</dcterms:modified>
</cp:coreProperties>
</file>